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9" r:id="rId4"/>
    <p:sldId id="261" r:id="rId5"/>
    <p:sldId id="285" r:id="rId6"/>
    <p:sldId id="262" r:id="rId7"/>
    <p:sldId id="286" r:id="rId8"/>
    <p:sldId id="295" r:id="rId9"/>
    <p:sldId id="296" r:id="rId10"/>
    <p:sldId id="26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Quantico" panose="020B0604020202020204" charset="0"/>
      <p:regular r:id="rId25"/>
      <p:bold r:id="rId26"/>
      <p:italic r:id="rId27"/>
      <p:boldItalic r:id="rId28"/>
    </p:embeddedFont>
    <p:embeddedFont>
      <p:font typeface="Titillium Web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D6AB47-5F9F-4982-A92C-B6088913CEB7}">
  <a:tblStyle styleId="{F0D6AB47-5F9F-4982-A92C-B6088913C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55" autoAdjust="0"/>
  </p:normalViewPr>
  <p:slideViewPr>
    <p:cSldViewPr>
      <p:cViewPr>
        <p:scale>
          <a:sx n="87" d="100"/>
          <a:sy n="87" d="100"/>
        </p:scale>
        <p:origin x="906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75192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320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871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9D2F7F7-6094-4AD3-BAC6-56487F8AD725}" type="datetimeFigureOut">
              <a:rPr lang="es-MX" smtClean="0"/>
              <a:t>02/10/2020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A108-7466-40CB-8DC3-8D755B1AD5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389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55576" y="41151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DATA </a:t>
            </a:r>
            <a:br>
              <a:rPr lang="en" dirty="0"/>
            </a:br>
            <a:r>
              <a:rPr lang="en" dirty="0"/>
              <a:t>WAREHOUSE</a:t>
            </a:r>
            <a:endParaRPr dirty="0"/>
          </a:p>
        </p:txBody>
      </p:sp>
      <p:sp>
        <p:nvSpPr>
          <p:cNvPr id="2" name="1 CuadroTexto"/>
          <p:cNvSpPr txBox="1"/>
          <p:nvPr/>
        </p:nvSpPr>
        <p:spPr>
          <a:xfrm>
            <a:off x="5135713" y="3867894"/>
            <a:ext cx="4008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Quantico" panose="020B0604020202020204" charset="0"/>
              </a:rPr>
              <a:t>Gonzalo de Jesús García Sánchez</a:t>
            </a:r>
          </a:p>
          <a:p>
            <a:r>
              <a:rPr lang="es-MX" sz="1600" dirty="0">
                <a:solidFill>
                  <a:schemeClr val="bg1"/>
                </a:solidFill>
                <a:latin typeface="Quantico" panose="020B0604020202020204" charset="0"/>
              </a:rPr>
              <a:t>Saúl Alejandro Cavazos Nelson</a:t>
            </a:r>
          </a:p>
          <a:p>
            <a:r>
              <a:rPr lang="es-MX" sz="1600" dirty="0">
                <a:solidFill>
                  <a:schemeClr val="bg1"/>
                </a:solidFill>
                <a:latin typeface="Quantico" panose="020B0604020202020204" charset="0"/>
              </a:rPr>
              <a:t>Juan Pablo Sarmiento Cervera</a:t>
            </a:r>
          </a:p>
          <a:p>
            <a:r>
              <a:rPr lang="es-MX" sz="1600" dirty="0">
                <a:solidFill>
                  <a:schemeClr val="bg1"/>
                </a:solidFill>
                <a:latin typeface="Quantico" panose="020B0604020202020204" charset="0"/>
              </a:rPr>
              <a:t>Javier Eduardo Alemán Ortiz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Data warehouse </a:t>
            </a:r>
            <a:r>
              <a:rPr lang="en-US" dirty="0" err="1"/>
              <a:t>en</a:t>
            </a:r>
            <a:r>
              <a:rPr lang="en-US" dirty="0"/>
              <a:t> visual studio</a:t>
            </a:r>
            <a:endParaRPr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4427984" y="1779662"/>
            <a:ext cx="396044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900" indent="0">
              <a:lnSpc>
                <a:spcPct val="150000"/>
              </a:lnSpc>
              <a:buNone/>
            </a:pPr>
            <a:r>
              <a:rPr lang="es-ES" dirty="0"/>
              <a:t>El primer paso que hicimos fue crearnos un proyecto de “</a:t>
            </a: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”, mediante la herramienta de visual </a:t>
            </a:r>
            <a:r>
              <a:rPr lang="es-ES" dirty="0" err="1"/>
              <a:t>studio</a:t>
            </a:r>
            <a:r>
              <a:rPr lang="es-ES" dirty="0"/>
              <a:t> ‘’Data </a:t>
            </a:r>
            <a:r>
              <a:rPr lang="es-ES" dirty="0" err="1"/>
              <a:t>tools</a:t>
            </a:r>
            <a:r>
              <a:rPr lang="es-ES" dirty="0"/>
              <a:t>’’. Tan solo agregamos el nombre de nuestro proyecto y damos en siguiente</a:t>
            </a:r>
            <a:endParaRPr lang="es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Marcador de contenido 3">
            <a:extLst>
              <a:ext uri="{FF2B5EF4-FFF2-40B4-BE49-F238E27FC236}">
                <a16:creationId xmlns:a16="http://schemas.microsoft.com/office/drawing/2014/main" id="{7EA0BAC8-990F-4F0D-824C-B02D909F0F4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619" t="8493" r="56992" b="41692"/>
          <a:stretch/>
        </p:blipFill>
        <p:spPr bwMode="auto">
          <a:xfrm>
            <a:off x="323528" y="1491630"/>
            <a:ext cx="3816424" cy="30963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Conexión a la base de datos Oracle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9512" y="1683124"/>
            <a:ext cx="3312368" cy="2702700"/>
          </a:xfrm>
        </p:spPr>
        <p:txBody>
          <a:bodyPr/>
          <a:lstStyle/>
          <a:p>
            <a:r>
              <a:rPr lang="es-ES" dirty="0"/>
              <a:t>Una vez dentro de nuestro proyecto de </a:t>
            </a: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, podemos empezar a crear una conexión a nuestra base de datos, que nos ayudara a ingresar datos de nuestra DB de Oracle a nuestro data </a:t>
            </a:r>
            <a:r>
              <a:rPr lang="es-ES" dirty="0" err="1"/>
              <a:t>warehouse</a:t>
            </a:r>
            <a:r>
              <a:rPr lang="es-ES" dirty="0"/>
              <a:t> en MYSQL</a:t>
            </a:r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CE4CB49-ABE9-4581-8125-E44601362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8715" r="48749" b="17956"/>
          <a:stretch/>
        </p:blipFill>
        <p:spPr>
          <a:xfrm>
            <a:off x="3748771" y="1635646"/>
            <a:ext cx="4743504" cy="3300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38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Conexión de Archivos planos.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178150" cy="2702700"/>
          </a:xfrm>
        </p:spPr>
        <p:txBody>
          <a:bodyPr/>
          <a:lstStyle/>
          <a:p>
            <a:r>
              <a:rPr lang="es-ES" dirty="0"/>
              <a:t> En este apartado de conexión, solo necesitamos buscar nuestra tabla de la que vamos a extraer datos. Si hay que hacer alguna conversión de datos el sistema nos avisara.</a:t>
            </a:r>
          </a:p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7" name="Imagen 9">
            <a:extLst>
              <a:ext uri="{FF2B5EF4-FFF2-40B4-BE49-F238E27FC236}">
                <a16:creationId xmlns:a16="http://schemas.microsoft.com/office/drawing/2014/main" id="{9EAB77EF-2CF3-4266-AB65-03FCF8C7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14475" r="30435" b="33325"/>
          <a:stretch/>
        </p:blipFill>
        <p:spPr>
          <a:xfrm>
            <a:off x="3563888" y="1491630"/>
            <a:ext cx="4959964" cy="33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4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Origen de datos de Archivos planos.</a:t>
            </a:r>
            <a:endParaRPr lang="es-MX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3"/>
          </p:nvPr>
        </p:nvSpPr>
        <p:spPr>
          <a:xfrm>
            <a:off x="5436096" y="1594694"/>
            <a:ext cx="3384376" cy="2702700"/>
          </a:xfrm>
        </p:spPr>
        <p:txBody>
          <a:bodyPr/>
          <a:lstStyle/>
          <a:p>
            <a:r>
              <a:rPr lang="es-ES" dirty="0"/>
              <a:t>Luego de hacer una conexión de nuestros datos de origen de plano, confirmamos en el apartado de “Columnas” que nuestros datos de entrada y salida coincidan con su mismo tipo de archivo.</a:t>
            </a:r>
          </a:p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8" name="Imagen 6">
            <a:extLst>
              <a:ext uri="{FF2B5EF4-FFF2-40B4-BE49-F238E27FC236}">
                <a16:creationId xmlns:a16="http://schemas.microsoft.com/office/drawing/2014/main" id="{1CB36EC9-44D9-409B-984C-C39A088B2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4916" r="30054" b="38912"/>
          <a:stretch/>
        </p:blipFill>
        <p:spPr>
          <a:xfrm>
            <a:off x="467545" y="1581806"/>
            <a:ext cx="4752528" cy="34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1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Origen de datos S.</a:t>
            </a:r>
            <a:endParaRPr lang="es-MX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3"/>
          </p:nvPr>
        </p:nvSpPr>
        <p:spPr>
          <a:xfrm>
            <a:off x="5004048" y="1707654"/>
            <a:ext cx="3600400" cy="2702700"/>
          </a:xfrm>
        </p:spPr>
        <p:txBody>
          <a:bodyPr/>
          <a:lstStyle/>
          <a:p>
            <a:r>
              <a:rPr lang="es-ES" dirty="0"/>
              <a:t>En este apartado escogemos nuestro origen de datos, en este caso, nuestra tabla </a:t>
            </a:r>
            <a:r>
              <a:rPr lang="es-ES" dirty="0" err="1"/>
              <a:t>book</a:t>
            </a:r>
            <a:r>
              <a:rPr lang="es-ES" dirty="0"/>
              <a:t>, que contiene productos que serán insertados en nuestra data </a:t>
            </a:r>
            <a:r>
              <a:rPr lang="es-ES" dirty="0" err="1"/>
              <a:t>warehouse</a:t>
            </a:r>
            <a:r>
              <a:rPr lang="es-ES" dirty="0"/>
              <a:t>.</a:t>
            </a:r>
          </a:p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09D977A4-D111-408C-A5EF-6E9BBE355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3" t="2697" r="15438" b="14678"/>
          <a:stretch/>
        </p:blipFill>
        <p:spPr>
          <a:xfrm>
            <a:off x="179512" y="1590353"/>
            <a:ext cx="4464496" cy="329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87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SQL de Visual Studio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9512" y="1567620"/>
            <a:ext cx="3528392" cy="2702700"/>
          </a:xfrm>
        </p:spPr>
        <p:txBody>
          <a:bodyPr/>
          <a:lstStyle/>
          <a:p>
            <a:r>
              <a:rPr lang="es-ES" dirty="0"/>
              <a:t>Después, de nuestra caja de herramientas, arrastramos una tarea SQL, para ejecutar las inserciones de datos a nuestras tablas dimensionales.</a:t>
            </a:r>
          </a:p>
          <a:p>
            <a:endParaRPr lang="es-MX" dirty="0"/>
          </a:p>
          <a:p>
            <a:r>
              <a:rPr lang="es-ES" dirty="0"/>
              <a:t>Tal y como se muestra en la imagen, nuestra tarea SQL va enlazada siempre a nuestra tarea de inserción de datos.</a:t>
            </a:r>
          </a:p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91797143-E230-4D7A-9C98-10919E4E3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9600" r="19282" b="38873"/>
          <a:stretch/>
        </p:blipFill>
        <p:spPr>
          <a:xfrm>
            <a:off x="3995936" y="1563638"/>
            <a:ext cx="5059734" cy="3219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78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 de la ejecución del proyecto de </a:t>
            </a: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. 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9512" y="1779662"/>
            <a:ext cx="8784976" cy="2702700"/>
          </a:xfrm>
        </p:spPr>
        <p:txBody>
          <a:bodyPr/>
          <a:lstStyle/>
          <a:p>
            <a:r>
              <a:rPr lang="es-MX" dirty="0"/>
              <a:t>CREATE DATABASE DATAWAREHOUSE;</a:t>
            </a:r>
          </a:p>
          <a:p>
            <a:r>
              <a:rPr lang="es-MX" dirty="0"/>
              <a:t>USE DATAWAREHOUSE;</a:t>
            </a:r>
          </a:p>
          <a:p>
            <a:pPr marL="114300" indent="0">
              <a:buNone/>
            </a:pPr>
            <a:endParaRPr lang="es-MX" dirty="0"/>
          </a:p>
          <a:p>
            <a:r>
              <a:rPr lang="es-MX" dirty="0"/>
              <a:t>CREATE TABLE </a:t>
            </a:r>
            <a:r>
              <a:rPr lang="es-MX" dirty="0" err="1"/>
              <a:t>Dim_Products</a:t>
            </a:r>
            <a:r>
              <a:rPr lang="es-MX" dirty="0"/>
              <a:t>(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productid</a:t>
            </a:r>
            <a:r>
              <a:rPr lang="es-MX" dirty="0"/>
              <a:t> INT NOT NULL IDENTITY(1, 1) PRIMARY KEY,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productName</a:t>
            </a:r>
            <a:r>
              <a:rPr lang="es-MX" dirty="0"/>
              <a:t> VARCHAR(200),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categoryid</a:t>
            </a:r>
            <a:r>
              <a:rPr lang="es-MX" dirty="0"/>
              <a:t>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null</a:t>
            </a:r>
            <a:r>
              <a:rPr lang="es-MX" dirty="0"/>
              <a:t>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categoryname</a:t>
            </a:r>
            <a:r>
              <a:rPr lang="es-MX" dirty="0"/>
              <a:t> VARCHAR(200))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4495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texto"/>
          <p:cNvSpPr>
            <a:spLocks noGrp="1"/>
          </p:cNvSpPr>
          <p:nvPr>
            <p:ph type="body" idx="3"/>
          </p:nvPr>
        </p:nvSpPr>
        <p:spPr>
          <a:xfrm>
            <a:off x="755576" y="195486"/>
            <a:ext cx="8136904" cy="4320480"/>
          </a:xfrm>
        </p:spPr>
        <p:txBody>
          <a:bodyPr/>
          <a:lstStyle/>
          <a:p>
            <a:r>
              <a:rPr lang="es-MX" dirty="0"/>
              <a:t>CREATE TABLE </a:t>
            </a:r>
            <a:r>
              <a:rPr lang="es-MX" dirty="0" err="1"/>
              <a:t>Dim_Location</a:t>
            </a:r>
            <a:r>
              <a:rPr lang="es-MX" dirty="0"/>
              <a:t>(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postalcode</a:t>
            </a:r>
            <a:r>
              <a:rPr lang="es-MX" dirty="0"/>
              <a:t> INT NOT NULL IDENTITY(1, 1) PRIMARY KEY,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territoryid</a:t>
            </a:r>
            <a:r>
              <a:rPr lang="es-MX" dirty="0"/>
              <a:t> INT NOT NULL,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territoryName</a:t>
            </a:r>
            <a:r>
              <a:rPr lang="es-MX" dirty="0"/>
              <a:t> VARCHAR(200),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regionid</a:t>
            </a:r>
            <a:r>
              <a:rPr lang="es-MX" dirty="0"/>
              <a:t> INT NOT NULL,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regionName</a:t>
            </a:r>
            <a:r>
              <a:rPr lang="es-MX" dirty="0"/>
              <a:t> VARCHAR(200))</a:t>
            </a:r>
          </a:p>
          <a:p>
            <a:pPr marL="114300" indent="0">
              <a:buNone/>
            </a:pPr>
            <a:endParaRPr lang="es-MX" dirty="0"/>
          </a:p>
          <a:p>
            <a:r>
              <a:rPr lang="es-MX" dirty="0"/>
              <a:t>CREATE TABLE </a:t>
            </a:r>
            <a:r>
              <a:rPr lang="es-MX" dirty="0" err="1"/>
              <a:t>Dim_Time</a:t>
            </a:r>
            <a:r>
              <a:rPr lang="es-MX" dirty="0"/>
              <a:t>(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Daate</a:t>
            </a:r>
            <a:r>
              <a:rPr lang="es-MX" dirty="0"/>
              <a:t> DATETIME NOT NULL PRIMARY KEY,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quaarter</a:t>
            </a:r>
            <a:r>
              <a:rPr lang="es-MX" dirty="0"/>
              <a:t> </a:t>
            </a:r>
            <a:r>
              <a:rPr lang="es-MX" dirty="0" err="1"/>
              <a:t>datetime</a:t>
            </a:r>
            <a:r>
              <a:rPr lang="es-MX" dirty="0"/>
              <a:t>)</a:t>
            </a:r>
          </a:p>
          <a:p>
            <a:endParaRPr lang="es-MX" dirty="0"/>
          </a:p>
          <a:p>
            <a:r>
              <a:rPr lang="es-MX" dirty="0"/>
              <a:t>CREATE TABLE </a:t>
            </a:r>
            <a:r>
              <a:rPr lang="es-MX" dirty="0" err="1"/>
              <a:t>Dim_Customer</a:t>
            </a:r>
            <a:r>
              <a:rPr lang="es-MX" dirty="0"/>
              <a:t>(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customerid</a:t>
            </a:r>
            <a:r>
              <a:rPr lang="es-MX" dirty="0"/>
              <a:t> INT NOT NULL IDENTITY(1, 1) PRIMARY KEY,</a:t>
            </a:r>
          </a:p>
          <a:p>
            <a:pPr marL="114300" indent="0">
              <a:buNone/>
            </a:pPr>
            <a:r>
              <a:rPr lang="es-MX" dirty="0"/>
              <a:t>	</a:t>
            </a:r>
            <a:r>
              <a:rPr lang="es-MX" dirty="0" err="1"/>
              <a:t>customerName</a:t>
            </a:r>
            <a:r>
              <a:rPr lang="es-MX" dirty="0"/>
              <a:t> VARCHAR(225))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074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texto"/>
          <p:cNvSpPr>
            <a:spLocks noGrp="1"/>
          </p:cNvSpPr>
          <p:nvPr>
            <p:ph type="body" idx="3"/>
          </p:nvPr>
        </p:nvSpPr>
        <p:spPr>
          <a:xfrm>
            <a:off x="539552" y="123478"/>
            <a:ext cx="8136904" cy="4752528"/>
          </a:xfrm>
        </p:spPr>
        <p:txBody>
          <a:bodyPr/>
          <a:lstStyle/>
          <a:p>
            <a:r>
              <a:rPr lang="es-MX" sz="1600" dirty="0"/>
              <a:t>CREATE TABLE </a:t>
            </a:r>
            <a:r>
              <a:rPr lang="es-MX" sz="1600" dirty="0" err="1"/>
              <a:t>Fact_Sales</a:t>
            </a:r>
            <a:r>
              <a:rPr lang="es-MX" sz="1600" dirty="0"/>
              <a:t>(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productid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postalcode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customerid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daate</a:t>
            </a:r>
            <a:r>
              <a:rPr lang="es-MX" sz="1600" dirty="0"/>
              <a:t> DATETIME,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quantity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unitprice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discount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orderid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</a:t>
            </a:r>
            <a:r>
              <a:rPr lang="es-MX" sz="1600" dirty="0" err="1"/>
              <a:t>orderdetailid</a:t>
            </a:r>
            <a:r>
              <a:rPr lang="es-MX" sz="1600" dirty="0"/>
              <a:t> INT,</a:t>
            </a:r>
          </a:p>
          <a:p>
            <a:pPr marL="114300" indent="0">
              <a:buNone/>
            </a:pPr>
            <a:r>
              <a:rPr lang="es-MX" sz="1600" dirty="0"/>
              <a:t>	CONSTRAINT </a:t>
            </a:r>
            <a:r>
              <a:rPr lang="es-MX" sz="1600" dirty="0" err="1"/>
              <a:t>orderid</a:t>
            </a:r>
            <a:r>
              <a:rPr lang="es-MX" sz="1600" dirty="0"/>
              <a:t> PRIMARY KEY (</a:t>
            </a:r>
            <a:r>
              <a:rPr lang="es-MX" sz="1600" dirty="0" err="1"/>
              <a:t>orderid</a:t>
            </a:r>
            <a:r>
              <a:rPr lang="es-MX" sz="1600" dirty="0"/>
              <a:t>, </a:t>
            </a:r>
            <a:r>
              <a:rPr lang="es-MX" sz="1600" dirty="0" err="1"/>
              <a:t>orderdetailid</a:t>
            </a:r>
            <a:r>
              <a:rPr lang="es-MX" sz="1600" dirty="0"/>
              <a:t>)  , </a:t>
            </a:r>
          </a:p>
          <a:p>
            <a:pPr marL="114300" indent="0">
              <a:buNone/>
            </a:pPr>
            <a:r>
              <a:rPr lang="es-MX" sz="1600" dirty="0"/>
              <a:t>	FOREIGN KEY (</a:t>
            </a:r>
            <a:r>
              <a:rPr lang="es-MX" sz="1600" dirty="0" err="1"/>
              <a:t>productid</a:t>
            </a:r>
            <a:r>
              <a:rPr lang="es-MX" sz="1600" dirty="0"/>
              <a:t>) REFERENCES </a:t>
            </a:r>
            <a:r>
              <a:rPr lang="es-MX" sz="1600" dirty="0" err="1"/>
              <a:t>Dim_Products</a:t>
            </a:r>
            <a:r>
              <a:rPr lang="es-MX" sz="1600" dirty="0"/>
              <a:t>(</a:t>
            </a:r>
            <a:r>
              <a:rPr lang="es-MX" sz="1600" dirty="0" err="1"/>
              <a:t>productid</a:t>
            </a:r>
            <a:r>
              <a:rPr lang="es-MX" sz="1600" dirty="0"/>
              <a:t>),</a:t>
            </a:r>
          </a:p>
          <a:p>
            <a:pPr marL="114300" indent="0">
              <a:buNone/>
            </a:pPr>
            <a:r>
              <a:rPr lang="es-MX" sz="1600" dirty="0"/>
              <a:t>	FOREIGN KEY (</a:t>
            </a:r>
            <a:r>
              <a:rPr lang="es-MX" sz="1600" dirty="0" err="1"/>
              <a:t>postalcode</a:t>
            </a:r>
            <a:r>
              <a:rPr lang="es-MX" sz="1600" dirty="0"/>
              <a:t>) REFERENCES </a:t>
            </a:r>
            <a:r>
              <a:rPr lang="es-MX" sz="1600" dirty="0" err="1"/>
              <a:t>Dim_Location</a:t>
            </a:r>
            <a:r>
              <a:rPr lang="es-MX" sz="1600" dirty="0"/>
              <a:t>(</a:t>
            </a:r>
            <a:r>
              <a:rPr lang="es-MX" sz="1600" dirty="0" err="1"/>
              <a:t>postalcode</a:t>
            </a:r>
            <a:r>
              <a:rPr lang="es-MX" sz="1600" dirty="0"/>
              <a:t>),</a:t>
            </a:r>
          </a:p>
          <a:p>
            <a:pPr marL="114300" indent="0">
              <a:buNone/>
            </a:pPr>
            <a:r>
              <a:rPr lang="es-MX" sz="1600" dirty="0"/>
              <a:t>	FOREIGN KEY (</a:t>
            </a:r>
            <a:r>
              <a:rPr lang="es-MX" sz="1600" dirty="0" err="1"/>
              <a:t>customerid</a:t>
            </a:r>
            <a:r>
              <a:rPr lang="es-MX" sz="1600" dirty="0"/>
              <a:t>) REFERENCES </a:t>
            </a:r>
            <a:r>
              <a:rPr lang="es-MX" sz="1600" dirty="0" err="1"/>
              <a:t>Dim_Customer</a:t>
            </a:r>
            <a:r>
              <a:rPr lang="es-MX" sz="1600" dirty="0"/>
              <a:t>(</a:t>
            </a:r>
            <a:r>
              <a:rPr lang="es-MX" sz="1600" dirty="0" err="1"/>
              <a:t>customerid</a:t>
            </a:r>
            <a:r>
              <a:rPr lang="es-MX" sz="1600" dirty="0"/>
              <a:t>),</a:t>
            </a:r>
          </a:p>
          <a:p>
            <a:pPr marL="114300" indent="0">
              <a:buNone/>
            </a:pPr>
            <a:r>
              <a:rPr lang="es-MX" sz="1600" dirty="0"/>
              <a:t>	FOREIGN KEY (</a:t>
            </a:r>
            <a:r>
              <a:rPr lang="es-MX" sz="1600" dirty="0" err="1"/>
              <a:t>daate</a:t>
            </a:r>
            <a:r>
              <a:rPr lang="es-MX" sz="1600" dirty="0"/>
              <a:t>) REFERENCES </a:t>
            </a:r>
            <a:r>
              <a:rPr lang="es-MX" sz="1600" dirty="0" err="1"/>
              <a:t>Dim_Time</a:t>
            </a:r>
            <a:r>
              <a:rPr lang="es-MX" sz="1600" dirty="0"/>
              <a:t>(</a:t>
            </a:r>
            <a:r>
              <a:rPr lang="es-MX" sz="1600" dirty="0" err="1"/>
              <a:t>daate</a:t>
            </a:r>
            <a:r>
              <a:rPr lang="es-MX" sz="1600" dirty="0"/>
              <a:t>))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210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US" dirty="0"/>
              <a:t>INTRODUCCIÓN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51520" y="1575125"/>
            <a:ext cx="8136903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US" sz="1600" dirty="0"/>
              <a:t>Se realizara un data </a:t>
            </a:r>
            <a:r>
              <a:rPr lang="es-US" sz="1600" dirty="0" err="1"/>
              <a:t>warehouse</a:t>
            </a:r>
            <a:r>
              <a:rPr lang="es-US" sz="1600" dirty="0"/>
              <a:t>  con la finalidad de integrar varios tipos de documentos  en una base de datos, para después poder procesar la información de la  base de datos de los libros y el documento de  los producto de manera eficiente y rápida.</a:t>
            </a:r>
          </a:p>
          <a:p>
            <a:pPr>
              <a:lnSpc>
                <a:spcPct val="150000"/>
              </a:lnSpc>
            </a:pPr>
            <a:endParaRPr lang="es-US" sz="1600" dirty="0"/>
          </a:p>
          <a:p>
            <a:pPr>
              <a:lnSpc>
                <a:spcPct val="150000"/>
              </a:lnSpc>
            </a:pPr>
            <a:r>
              <a:rPr lang="es-US" sz="1600" dirty="0"/>
              <a:t>Se utilizaron las herramientas de Excel y Oracle. Y para el desarrollo de la data </a:t>
            </a:r>
            <a:r>
              <a:rPr lang="es-US" sz="1600" dirty="0" err="1"/>
              <a:t>warehouse</a:t>
            </a:r>
            <a:r>
              <a:rPr lang="es-US" sz="1600" dirty="0"/>
              <a:t> se utilizó MySQL y visual estudio.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US" dirty="0"/>
              <a:t>Desarrollo de Data </a:t>
            </a:r>
            <a:r>
              <a:rPr lang="es-US" dirty="0" err="1"/>
              <a:t>Warehouse</a:t>
            </a:r>
            <a:r>
              <a:rPr lang="en" dirty="0"/>
              <a:t>.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27584" y="915566"/>
            <a:ext cx="7920880" cy="3960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US" dirty="0"/>
              <a:t>Lo primero que se realizó fue  dos fuentes primordiales para poder tomar los datos en la data </a:t>
            </a:r>
            <a:r>
              <a:rPr lang="es-US" dirty="0" err="1"/>
              <a:t>warehouse</a:t>
            </a:r>
            <a:r>
              <a:rPr lang="es-US" dirty="0"/>
              <a:t>, donde cada archivo se le ingreso diferentes datos correspondientes a cada tabla.</a:t>
            </a:r>
          </a:p>
          <a:p>
            <a:pPr algn="ctr"/>
            <a:endParaRPr lang="es-US" dirty="0"/>
          </a:p>
          <a:p>
            <a:pPr algn="ctr"/>
            <a:r>
              <a:rPr lang="es-US" dirty="0"/>
              <a:t>La primera herramienta que se utilizó fue Excel, en la cual el documento tiene varias tablas correspondientes a  </a:t>
            </a:r>
            <a:r>
              <a:rPr lang="es-US" dirty="0" err="1"/>
              <a:t>products</a:t>
            </a:r>
            <a:r>
              <a:rPr lang="es-US" dirty="0"/>
              <a:t> es decir (</a:t>
            </a:r>
            <a:r>
              <a:rPr lang="es-US" dirty="0" err="1"/>
              <a:t>Products</a:t>
            </a:r>
            <a:r>
              <a:rPr lang="es-US" dirty="0"/>
              <a:t>, </a:t>
            </a:r>
            <a:r>
              <a:rPr lang="es-US" dirty="0" err="1"/>
              <a:t>Customer,Brand,Order</a:t>
            </a:r>
            <a:r>
              <a:rPr lang="es-US" dirty="0"/>
              <a:t>, </a:t>
            </a:r>
            <a:r>
              <a:rPr lang="es-US" dirty="0" err="1"/>
              <a:t>Shipping_Methodos</a:t>
            </a:r>
            <a:r>
              <a:rPr lang="es-US" dirty="0"/>
              <a:t>, </a:t>
            </a:r>
            <a:r>
              <a:rPr lang="es-US" dirty="0" err="1"/>
              <a:t>Employees</a:t>
            </a:r>
            <a:r>
              <a:rPr lang="es-US" dirty="0"/>
              <a:t>, </a:t>
            </a:r>
            <a:r>
              <a:rPr lang="es-US" dirty="0" err="1"/>
              <a:t>metodo</a:t>
            </a:r>
            <a:r>
              <a:rPr lang="es-US" dirty="0"/>
              <a:t> de pago, </a:t>
            </a:r>
            <a:r>
              <a:rPr lang="es-US" dirty="0" err="1"/>
              <a:t>Payment</a:t>
            </a:r>
            <a:r>
              <a:rPr lang="es-US" dirty="0"/>
              <a:t>) se guardo como archivo texto.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99592" y="987574"/>
            <a:ext cx="7193400" cy="2702700"/>
          </a:xfrm>
        </p:spPr>
        <p:txBody>
          <a:bodyPr/>
          <a:lstStyle/>
          <a:p>
            <a:r>
              <a:rPr lang="es-US" dirty="0"/>
              <a:t>La segunda herramienta que se utilizo fue Oracle ahí se realizo la base de datos de </a:t>
            </a:r>
            <a:r>
              <a:rPr lang="es-US" dirty="0" err="1"/>
              <a:t>book</a:t>
            </a:r>
            <a:r>
              <a:rPr lang="es-US" dirty="0"/>
              <a:t> en el cual contenía las siguientes tablas( </a:t>
            </a:r>
            <a:r>
              <a:rPr lang="es-US" dirty="0" err="1"/>
              <a:t>Author,Author_book,book,book_order,categor,customer,order</a:t>
            </a:r>
            <a:r>
              <a:rPr lang="es-US" dirty="0"/>
              <a:t>)</a:t>
            </a:r>
            <a:endParaRPr lang="es-MX" dirty="0"/>
          </a:p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347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55650" y="483518"/>
            <a:ext cx="433564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Documento Excel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25501" r="80705" b="42897"/>
          <a:stretch/>
        </p:blipFill>
        <p:spPr bwMode="auto">
          <a:xfrm>
            <a:off x="7404368" y="195486"/>
            <a:ext cx="1641247" cy="152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7 Imagen"/>
          <p:cNvPicPr/>
          <p:nvPr/>
        </p:nvPicPr>
        <p:blipFill rotWithShape="1">
          <a:blip r:embed="rId4"/>
          <a:srcRect t="25679" r="56007" b="42599"/>
          <a:stretch/>
        </p:blipFill>
        <p:spPr bwMode="auto">
          <a:xfrm>
            <a:off x="-23519" y="3003798"/>
            <a:ext cx="3033688" cy="14361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18 Imagen"/>
          <p:cNvPicPr/>
          <p:nvPr/>
        </p:nvPicPr>
        <p:blipFill rotWithShape="1">
          <a:blip r:embed="rId5"/>
          <a:srcRect t="20846" r="21355" b="10876"/>
          <a:stretch/>
        </p:blipFill>
        <p:spPr bwMode="auto">
          <a:xfrm>
            <a:off x="4963504" y="2643559"/>
            <a:ext cx="4082111" cy="1796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19 Imagen"/>
          <p:cNvPicPr/>
          <p:nvPr/>
        </p:nvPicPr>
        <p:blipFill rotWithShape="1">
          <a:blip r:embed="rId6"/>
          <a:srcRect l="60301" t="12387" r="1482" b="32930"/>
          <a:stretch/>
        </p:blipFill>
        <p:spPr bwMode="auto">
          <a:xfrm>
            <a:off x="4278926" y="339502"/>
            <a:ext cx="2738438" cy="2160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07904" y="445534"/>
            <a:ext cx="3308718" cy="393600"/>
          </a:xfrm>
        </p:spPr>
        <p:txBody>
          <a:bodyPr/>
          <a:lstStyle/>
          <a:p>
            <a:r>
              <a:rPr lang="es-US" dirty="0"/>
              <a:t>Base de datos</a:t>
            </a:r>
            <a:br>
              <a:rPr lang="es-US" dirty="0"/>
            </a:br>
            <a:r>
              <a:rPr lang="es-US" dirty="0"/>
              <a:t>       Oracle</a:t>
            </a:r>
            <a:endParaRPr lang="es-MX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80F3E53-C35B-47D4-BA8C-A076E20CC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9" t="20639" r="53233" b="37196"/>
          <a:stretch/>
        </p:blipFill>
        <p:spPr>
          <a:xfrm>
            <a:off x="872427" y="3094893"/>
            <a:ext cx="1747954" cy="17717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4A64A8B-E6B1-458A-9464-C65AD273D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0" t="20639" r="40436" b="44498"/>
          <a:stretch/>
        </p:blipFill>
        <p:spPr>
          <a:xfrm>
            <a:off x="3635896" y="3150429"/>
            <a:ext cx="3096344" cy="167726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080980-F971-4357-9A4C-8BC859BC3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3" t="20392" r="33462" b="37395"/>
          <a:stretch/>
        </p:blipFill>
        <p:spPr>
          <a:xfrm>
            <a:off x="288133" y="710410"/>
            <a:ext cx="3888432" cy="21702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E55AA0F-98FC-4C8D-833B-001804094E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13" t="20686" r="58662" b="35994"/>
          <a:stretch/>
        </p:blipFill>
        <p:spPr>
          <a:xfrm>
            <a:off x="7531585" y="2764580"/>
            <a:ext cx="1584176" cy="222705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3183571-BA6B-49BD-A111-F6E3E7E20D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38" t="21987" r="57875" b="33192"/>
          <a:stretch/>
        </p:blipFill>
        <p:spPr>
          <a:xfrm>
            <a:off x="7531585" y="183491"/>
            <a:ext cx="1224136" cy="230425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D003B2B-63B4-4D9E-9CB4-23E64D92E7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738" t="21793" r="60237" b="35993"/>
          <a:stretch/>
        </p:blipFill>
        <p:spPr>
          <a:xfrm>
            <a:off x="5868144" y="710409"/>
            <a:ext cx="1008112" cy="21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4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0668F-5573-49F5-8C84-6EB4E9ED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26DDBC-F3AA-4230-B407-A18F123A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4B4842-E79A-46F2-99EF-C9423B7D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A108-7466-40CB-8DC3-8D755B1AD5F7}" type="slidenum">
              <a:rPr lang="es-MX" smtClean="0"/>
              <a:t>8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021B5C-1CEB-4E72-ACE9-769F7187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2" t="20586" r="4690" b="10781"/>
          <a:stretch/>
        </p:blipFill>
        <p:spPr>
          <a:xfrm>
            <a:off x="1176259" y="748131"/>
            <a:ext cx="6992391" cy="36472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953B34-EF97-4347-9BBB-370B7A60E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64" t="47428" r="52362" b="31791"/>
          <a:stretch/>
        </p:blipFill>
        <p:spPr>
          <a:xfrm>
            <a:off x="1187623" y="4238988"/>
            <a:ext cx="1932851" cy="8282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6F7854-800A-4E97-894E-1265D91489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13" t="23388" r="35825" b="57003"/>
          <a:stretch/>
        </p:blipFill>
        <p:spPr>
          <a:xfrm>
            <a:off x="4499992" y="785691"/>
            <a:ext cx="1944216" cy="10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058B5-3217-49F2-B100-11017EB7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37189D-6CB2-42DB-B764-99E1E7AD5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84ED36-9F19-4F47-AB2F-14800680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A108-7466-40CB-8DC3-8D755B1AD5F7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546C46-06FC-4E3C-A252-33831A17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1" t="20696" r="20863" b="10781"/>
          <a:stretch/>
        </p:blipFill>
        <p:spPr>
          <a:xfrm>
            <a:off x="611560" y="172851"/>
            <a:ext cx="6624736" cy="44151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6AB882-F8F1-44BE-BE5C-8A6FC79673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98" b="52474" l="22328" r="46925">
                        <a14:foregroundMark x1="23499" y1="34245" x2="23499" y2="34245"/>
                        <a14:foregroundMark x1="22987" y1="25130" x2="22987" y2="25130"/>
                        <a14:foregroundMark x1="22474" y1="24349" x2="25403" y2="24479"/>
                        <a14:foregroundMark x1="25915" y1="24479" x2="30307" y2="24740"/>
                        <a14:foregroundMark x1="25769" y1="24219" x2="37262" y2="24609"/>
                        <a14:foregroundMark x1="37262" y1="24609" x2="38946" y2="35547"/>
                        <a14:foregroundMark x1="38946" y1="35547" x2="39019" y2="43359"/>
                        <a14:foregroundMark x1="22621" y1="42708" x2="22474" y2="37760"/>
                        <a14:foregroundMark x1="25915" y1="23958" x2="36164" y2="23698"/>
                        <a14:foregroundMark x1="36164" y1="23698" x2="38726" y2="25000"/>
                        <a14:foregroundMark x1="39605" y1="44141" x2="39458" y2="27474"/>
                        <a14:foregroundMark x1="30307" y1="52083" x2="30454" y2="44141"/>
                        <a14:foregroundMark x1="30381" y1="52474" x2="29941" y2="42969"/>
                        <a14:foregroundMark x1="29941" y1="42969" x2="29941" y2="42969"/>
                        <a14:foregroundMark x1="30307" y1="52214" x2="30527" y2="43620"/>
                        <a14:foregroundMark x1="30600" y1="52083" x2="30820" y2="44531"/>
                        <a14:foregroundMark x1="46925" y1="40755" x2="46925" y2="40755"/>
                      </a14:backgroundRemoval>
                    </a14:imgEffect>
                  </a14:imgLayer>
                </a14:imgProps>
              </a:ext>
            </a:extLst>
          </a:blip>
          <a:srcRect l="20863" t="21987" r="59450" b="47428"/>
          <a:stretch/>
        </p:blipFill>
        <p:spPr>
          <a:xfrm>
            <a:off x="539552" y="1995686"/>
            <a:ext cx="1872208" cy="15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8528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746</Words>
  <Application>Microsoft Office PowerPoint</Application>
  <PresentationFormat>Presentación en pantalla (16:9)</PresentationFormat>
  <Paragraphs>84</Paragraphs>
  <Slides>18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Calibri</vt:lpstr>
      <vt:lpstr>Titillium Web Light</vt:lpstr>
      <vt:lpstr>Quantico</vt:lpstr>
      <vt:lpstr>Arial</vt:lpstr>
      <vt:lpstr>Juno template</vt:lpstr>
      <vt:lpstr>       DATA  WAREHOUSE</vt:lpstr>
      <vt:lpstr>INTRODUCCIÓN</vt:lpstr>
      <vt:lpstr>Presentación de PowerPoint</vt:lpstr>
      <vt:lpstr>Presentación de PowerPoint</vt:lpstr>
      <vt:lpstr>Presentación de PowerPoint</vt:lpstr>
      <vt:lpstr>Documento Excel</vt:lpstr>
      <vt:lpstr>Base de datos        Oracle</vt:lpstr>
      <vt:lpstr>Presentación de PowerPoint</vt:lpstr>
      <vt:lpstr>Presentación de PowerPoint</vt:lpstr>
      <vt:lpstr>Data warehouse en visual studio</vt:lpstr>
      <vt:lpstr>Conexión a la base de datos Oracle</vt:lpstr>
      <vt:lpstr>Conexión de Archivos planos.</vt:lpstr>
      <vt:lpstr>Origen de datos de Archivos planos.</vt:lpstr>
      <vt:lpstr>Origen de datos S.</vt:lpstr>
      <vt:lpstr>Tareas SQL de Visual Studio</vt:lpstr>
      <vt:lpstr>Resultado de la ejecución del proyecto de Integration services.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WAREHOUSE</dc:title>
  <dc:creator>JAVIER EDUARDO ALEMAN ORTIZ</dc:creator>
  <cp:lastModifiedBy>Saul CN</cp:lastModifiedBy>
  <cp:revision>12</cp:revision>
  <dcterms:modified xsi:type="dcterms:W3CDTF">2020-10-02T22:47:48Z</dcterms:modified>
</cp:coreProperties>
</file>